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Outfit"/>
      <p:regular r:id="rId17"/>
    </p:embeddedFont>
    <p:embeddedFont>
      <p:font typeface="Outfit"/>
      <p:regular r:id="rId18"/>
    </p:embeddedFont>
    <p:embeddedFont>
      <p:font typeface="Bitter"/>
      <p:regular r:id="rId19"/>
    </p:embeddedFont>
    <p:embeddedFont>
      <p:font typeface="Bitter"/>
      <p:regular r:id="rId20"/>
    </p:embeddedFont>
    <p:embeddedFont>
      <p:font typeface="Bitter"/>
      <p:regular r:id="rId21"/>
    </p:embeddedFont>
    <p:embeddedFont>
      <p:font typeface="Bitter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B10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1D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svg"/><Relationship Id="rId5" Type="http://schemas.openxmlformats.org/officeDocument/2006/relationships/image" Target="../media/image-4-5.png"/><Relationship Id="rId6" Type="http://schemas.openxmlformats.org/officeDocument/2006/relationships/image" Target="../media/image-4-6.svg"/><Relationship Id="rId7" Type="http://schemas.openxmlformats.org/officeDocument/2006/relationships/image" Target="../media/image-4-7.png"/><Relationship Id="rId8" Type="http://schemas.openxmlformats.org/officeDocument/2006/relationships/image" Target="../media/image-4-8.svg"/><Relationship Id="rId9" Type="http://schemas.openxmlformats.org/officeDocument/2006/relationships/image" Target="../media/image-4-9.png"/><Relationship Id="rId10" Type="http://schemas.openxmlformats.org/officeDocument/2006/relationships/image" Target="../media/image-4-10.svg"/><Relationship Id="rId11" Type="http://schemas.openxmlformats.org/officeDocument/2006/relationships/image" Target="../media/image-4-11.png"/><Relationship Id="rId12" Type="http://schemas.openxmlformats.org/officeDocument/2006/relationships/slideLayout" Target="../slideLayouts/slideLayout5.xml"/><Relationship Id="rId1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0918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Live Cricket Score Mobile App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766905"/>
            <a:ext cx="755642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cricket scores at your fingertips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8868" y="640437"/>
            <a:ext cx="7759065" cy="12363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What's Next: The Future of Live Cricket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178868" y="2371249"/>
            <a:ext cx="2473047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Achievements 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✅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78868" y="2885718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updates with 10s refresh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178868" y="3271480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Clean, responsive mobile UI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78868" y="3657243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Dark/Light theme support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178868" y="4043005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Comprehensive scorecards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7360" y="2371249"/>
            <a:ext cx="2829044" cy="316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Future Enhancements </a:t>
            </a:r>
            <a:pPr algn="l" indent="0" marL="0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000000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🚀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10307360" y="2885718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Push notifications for wickets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7360" y="3271480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video streaming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10307360" y="3657243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AI match predictions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7360" y="4043005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Advanced player analytics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7360" y="4428768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Multi-language support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7360" y="4814530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In-app documentation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307360" y="5200293"/>
            <a:ext cx="3638193" cy="316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 cricket API integration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6178868" y="5882759"/>
            <a:ext cx="7759065" cy="1706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6700"/>
              </a:lnSpc>
              <a:buNone/>
            </a:pPr>
            <a:r>
              <a:rPr lang="en-US" sz="53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Bringing Cricket Fans Closer to the Game</a:t>
            </a:r>
            <a:endParaRPr lang="en-US" sz="5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3768" y="490061"/>
            <a:ext cx="8363545" cy="5568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The Problem: Fans Miss Critical Moments</a:t>
            </a:r>
            <a:endParaRPr lang="en-US" sz="3500" dirty="0"/>
          </a:p>
        </p:txBody>
      </p:sp>
      <p:sp>
        <p:nvSpPr>
          <p:cNvPr id="3" name="Text 1"/>
          <p:cNvSpPr/>
          <p:nvPr/>
        </p:nvSpPr>
        <p:spPr>
          <a:xfrm>
            <a:off x="623768" y="1492329"/>
            <a:ext cx="2227778" cy="278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Current Pain Points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23768" y="1948815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Cluttered interfaces loaded with intrusive ads</a:t>
            </a:r>
            <a:endParaRPr lang="en-US" sz="1400" dirty="0"/>
          </a:p>
        </p:txBody>
      </p:sp>
      <p:sp>
        <p:nvSpPr>
          <p:cNvPr id="5" name="Text 3"/>
          <p:cNvSpPr/>
          <p:nvPr/>
        </p:nvSpPr>
        <p:spPr>
          <a:xfrm>
            <a:off x="623768" y="2296239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Slow load times and delayed score updates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623768" y="2643664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No clean, mobile-first experience exists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623768" y="2991088"/>
            <a:ext cx="647402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200"/>
              </a:lnSpc>
              <a:buSzPct val="100000"/>
              <a:buChar char="•"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Can't track multiple live matches easily</a:t>
            </a:r>
            <a:endParaRPr lang="en-US" sz="14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0228" y="1514713"/>
            <a:ext cx="6474023" cy="6474023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623768" y="8389739"/>
            <a:ext cx="133828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Cricket enthusiasts deserve better — a fast, clean platform that never makes them miss a wicket or boundary.</a:t>
            </a:r>
            <a:endParaRPr lang="en-US" sz="1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4353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Why This Matters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2.5B</a:t>
            </a:r>
            <a:endParaRPr lang="en-US" sz="5850" dirty="0"/>
          </a:p>
        </p:txBody>
      </p:sp>
      <p:sp>
        <p:nvSpPr>
          <p:cNvPr id="5" name="Text 2"/>
          <p:cNvSpPr/>
          <p:nvPr/>
        </p:nvSpPr>
        <p:spPr>
          <a:xfrm>
            <a:off x="793790" y="2837617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Cricket Fans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332803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Worldwide audience hungry for live updates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407093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1B+</a:t>
            </a:r>
            <a:endParaRPr lang="en-US" sz="5850" dirty="0"/>
          </a:p>
        </p:txBody>
      </p:sp>
      <p:sp>
        <p:nvSpPr>
          <p:cNvPr id="8" name="Text 5"/>
          <p:cNvSpPr/>
          <p:nvPr/>
        </p:nvSpPr>
        <p:spPr>
          <a:xfrm>
            <a:off x="3407093" y="283761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ICC Event Viewers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3407093" y="3682365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Massive viewership per major match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6020395" y="1805821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70%</a:t>
            </a:r>
            <a:endParaRPr lang="en-US" sz="5850" dirty="0"/>
          </a:p>
        </p:txBody>
      </p:sp>
      <p:sp>
        <p:nvSpPr>
          <p:cNvPr id="11" name="Text 8"/>
          <p:cNvSpPr/>
          <p:nvPr/>
        </p:nvSpPr>
        <p:spPr>
          <a:xfrm>
            <a:off x="6020395" y="2837617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Mobile-First Users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020395" y="3682365"/>
            <a:ext cx="23298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Prefer mobile apps for live sports tracking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3407093" y="5338048"/>
            <a:ext cx="2329815" cy="748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50"/>
              </a:lnSpc>
              <a:buNone/>
            </a:pPr>
            <a:r>
              <a:rPr lang="en-US" sz="58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$5.5B</a:t>
            </a:r>
            <a:endParaRPr lang="en-US" sz="5850" dirty="0"/>
          </a:p>
        </p:txBody>
      </p:sp>
      <p:sp>
        <p:nvSpPr>
          <p:cNvPr id="14" name="Text 11"/>
          <p:cNvSpPr/>
          <p:nvPr/>
        </p:nvSpPr>
        <p:spPr>
          <a:xfrm>
            <a:off x="3407093" y="6369844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Market Value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3407093" y="6860262"/>
            <a:ext cx="23298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Sports apps market size by 2025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0091" y="712232"/>
            <a:ext cx="12538591" cy="6518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Competitive Landscape: Existing Solutions Fall Short</a:t>
            </a:r>
            <a:endParaRPr lang="en-US" sz="4100" dirty="0"/>
          </a:p>
        </p:txBody>
      </p:sp>
      <p:sp>
        <p:nvSpPr>
          <p:cNvPr id="3" name="Shape 1"/>
          <p:cNvSpPr/>
          <p:nvPr/>
        </p:nvSpPr>
        <p:spPr>
          <a:xfrm>
            <a:off x="730091" y="1781294"/>
            <a:ext cx="4251008" cy="237005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4" name="Shape 2"/>
          <p:cNvSpPr/>
          <p:nvPr/>
        </p:nvSpPr>
        <p:spPr>
          <a:xfrm>
            <a:off x="938689" y="1989892"/>
            <a:ext cx="625793" cy="625793"/>
          </a:xfrm>
          <a:prstGeom prst="roundRect">
            <a:avLst>
              <a:gd name="adj" fmla="val 14610399"/>
            </a:avLst>
          </a:prstGeom>
          <a:solidFill>
            <a:srgbClr val="9FA582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0734" y="2161937"/>
            <a:ext cx="281583" cy="28158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38689" y="2824282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Cricbuzz</a:t>
            </a:r>
            <a:endParaRPr lang="en-US" sz="2050" dirty="0"/>
          </a:p>
        </p:txBody>
      </p:sp>
      <p:sp>
        <p:nvSpPr>
          <p:cNvPr id="7" name="Text 4"/>
          <p:cNvSpPr/>
          <p:nvPr/>
        </p:nvSpPr>
        <p:spPr>
          <a:xfrm>
            <a:off x="938689" y="3275290"/>
            <a:ext cx="3833812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Popular but ad-heavy with slow refresh rates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5189696" y="1781294"/>
            <a:ext cx="4251008" cy="237005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9" name="Shape 6"/>
          <p:cNvSpPr/>
          <p:nvPr/>
        </p:nvSpPr>
        <p:spPr>
          <a:xfrm>
            <a:off x="5398294" y="1989892"/>
            <a:ext cx="625793" cy="625793"/>
          </a:xfrm>
          <a:prstGeom prst="roundRect">
            <a:avLst>
              <a:gd name="adj" fmla="val 14610399"/>
            </a:avLst>
          </a:prstGeom>
          <a:solidFill>
            <a:srgbClr val="9FA582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0339" y="2161937"/>
            <a:ext cx="281583" cy="28158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398294" y="2824282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ESPN Cricinfo</a:t>
            </a:r>
            <a:endParaRPr lang="en-US" sz="2050" dirty="0"/>
          </a:p>
        </p:txBody>
      </p:sp>
      <p:sp>
        <p:nvSpPr>
          <p:cNvPr id="12" name="Text 8"/>
          <p:cNvSpPr/>
          <p:nvPr/>
        </p:nvSpPr>
        <p:spPr>
          <a:xfrm>
            <a:off x="5398294" y="3275290"/>
            <a:ext cx="3833812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Comprehensive coverage but cluttered UI</a:t>
            </a:r>
            <a:endParaRPr lang="en-US" sz="1600" dirty="0"/>
          </a:p>
        </p:txBody>
      </p:sp>
      <p:sp>
        <p:nvSpPr>
          <p:cNvPr id="13" name="Shape 9"/>
          <p:cNvSpPr/>
          <p:nvPr/>
        </p:nvSpPr>
        <p:spPr>
          <a:xfrm>
            <a:off x="9649301" y="1781294"/>
            <a:ext cx="4251008" cy="2370058"/>
          </a:xfrm>
          <a:prstGeom prst="roundRect">
            <a:avLst>
              <a:gd name="adj" fmla="val 1320"/>
            </a:avLst>
          </a:prstGeom>
          <a:solidFill>
            <a:srgbClr val="3B3C3E"/>
          </a:solidFill>
          <a:ln/>
        </p:spPr>
      </p:sp>
      <p:sp>
        <p:nvSpPr>
          <p:cNvPr id="14" name="Shape 10"/>
          <p:cNvSpPr/>
          <p:nvPr/>
        </p:nvSpPr>
        <p:spPr>
          <a:xfrm>
            <a:off x="9857899" y="1989892"/>
            <a:ext cx="625793" cy="625793"/>
          </a:xfrm>
          <a:prstGeom prst="roundRect">
            <a:avLst>
              <a:gd name="adj" fmla="val 14610399"/>
            </a:avLst>
          </a:prstGeom>
          <a:solidFill>
            <a:srgbClr val="9FA582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29944" y="2161937"/>
            <a:ext cx="281583" cy="2815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57899" y="2824282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Google Sports</a:t>
            </a:r>
            <a:endParaRPr lang="en-US" sz="2050" dirty="0"/>
          </a:p>
        </p:txBody>
      </p:sp>
      <p:sp>
        <p:nvSpPr>
          <p:cNvPr id="17" name="Text 12"/>
          <p:cNvSpPr/>
          <p:nvPr/>
        </p:nvSpPr>
        <p:spPr>
          <a:xfrm>
            <a:off x="9857899" y="3275290"/>
            <a:ext cx="3833812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Basic features, lacks detailed scorecards</a:t>
            </a:r>
            <a:endParaRPr lang="en-US" sz="1600" dirty="0"/>
          </a:p>
        </p:txBody>
      </p:sp>
      <p:sp>
        <p:nvSpPr>
          <p:cNvPr id="18" name="Shape 13"/>
          <p:cNvSpPr/>
          <p:nvPr/>
        </p:nvSpPr>
        <p:spPr>
          <a:xfrm>
            <a:off x="730091" y="4359950"/>
            <a:ext cx="6480810" cy="2036326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19" name="Shape 14"/>
          <p:cNvSpPr/>
          <p:nvPr/>
        </p:nvSpPr>
        <p:spPr>
          <a:xfrm>
            <a:off x="938689" y="4568547"/>
            <a:ext cx="625793" cy="625793"/>
          </a:xfrm>
          <a:prstGeom prst="roundRect">
            <a:avLst>
              <a:gd name="adj" fmla="val 14610399"/>
            </a:avLst>
          </a:prstGeom>
          <a:solidFill>
            <a:srgbClr val="9FA582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10734" y="4740593"/>
            <a:ext cx="281583" cy="28158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938689" y="5402937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Dream11</a:t>
            </a:r>
            <a:endParaRPr lang="en-US" sz="2050" dirty="0"/>
          </a:p>
        </p:txBody>
      </p:sp>
      <p:sp>
        <p:nvSpPr>
          <p:cNvPr id="22" name="Text 16"/>
          <p:cNvSpPr/>
          <p:nvPr/>
        </p:nvSpPr>
        <p:spPr>
          <a:xfrm>
            <a:off x="938689" y="5853946"/>
            <a:ext cx="60636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Fantasy-focused, not score-centric design</a:t>
            </a:r>
            <a:endParaRPr lang="en-US" sz="1600" dirty="0"/>
          </a:p>
        </p:txBody>
      </p:sp>
      <p:sp>
        <p:nvSpPr>
          <p:cNvPr id="23" name="Shape 17"/>
          <p:cNvSpPr/>
          <p:nvPr/>
        </p:nvSpPr>
        <p:spPr>
          <a:xfrm>
            <a:off x="7419499" y="4359950"/>
            <a:ext cx="6480810" cy="2036326"/>
          </a:xfrm>
          <a:prstGeom prst="roundRect">
            <a:avLst>
              <a:gd name="adj" fmla="val 1537"/>
            </a:avLst>
          </a:prstGeom>
          <a:solidFill>
            <a:srgbClr val="3B3C3E"/>
          </a:solidFill>
          <a:ln/>
        </p:spPr>
      </p:sp>
      <p:sp>
        <p:nvSpPr>
          <p:cNvPr id="24" name="Shape 18"/>
          <p:cNvSpPr/>
          <p:nvPr/>
        </p:nvSpPr>
        <p:spPr>
          <a:xfrm>
            <a:off x="7628096" y="4568547"/>
            <a:ext cx="625793" cy="625793"/>
          </a:xfrm>
          <a:prstGeom prst="roundRect">
            <a:avLst>
              <a:gd name="adj" fmla="val 14610399"/>
            </a:avLst>
          </a:prstGeom>
          <a:solidFill>
            <a:srgbClr val="9FA582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0142" y="4740593"/>
            <a:ext cx="281583" cy="28158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28096" y="5402937"/>
            <a:ext cx="2607469" cy="3258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Official ICC App</a:t>
            </a:r>
            <a:endParaRPr lang="en-US" sz="2050" dirty="0"/>
          </a:p>
        </p:txBody>
      </p:sp>
      <p:sp>
        <p:nvSpPr>
          <p:cNvPr id="27" name="Text 20"/>
          <p:cNvSpPr/>
          <p:nvPr/>
        </p:nvSpPr>
        <p:spPr>
          <a:xfrm>
            <a:off x="7628096" y="5853946"/>
            <a:ext cx="6063615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Limited to ICC events only</a:t>
            </a:r>
            <a:endParaRPr lang="en-US" sz="1600" dirty="0"/>
          </a:p>
        </p:txBody>
      </p:sp>
      <p:sp>
        <p:nvSpPr>
          <p:cNvPr id="28" name="Shape 21"/>
          <p:cNvSpPr/>
          <p:nvPr/>
        </p:nvSpPr>
        <p:spPr>
          <a:xfrm>
            <a:off x="730091" y="6630948"/>
            <a:ext cx="13170218" cy="886420"/>
          </a:xfrm>
          <a:prstGeom prst="roundRect">
            <a:avLst>
              <a:gd name="adj" fmla="val 3530"/>
            </a:avLst>
          </a:prstGeom>
          <a:solidFill>
            <a:srgbClr val="2A2C20"/>
          </a:solidFill>
          <a:ln/>
        </p:spPr>
      </p:sp>
      <p:pic>
        <p:nvPicPr>
          <p:cNvPr id="29" name="Image 5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8689" y="6945392"/>
            <a:ext cx="260747" cy="208598"/>
          </a:xfrm>
          <a:prstGeom prst="rect">
            <a:avLst/>
          </a:prstGeom>
        </p:spPr>
      </p:pic>
      <p:sp>
        <p:nvSpPr>
          <p:cNvPr id="30" name="Text 22"/>
          <p:cNvSpPr/>
          <p:nvPr/>
        </p:nvSpPr>
        <p:spPr>
          <a:xfrm>
            <a:off x="1408033" y="6891695"/>
            <a:ext cx="12283678" cy="3337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b="1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Gap Identified:</a:t>
            </a:r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No clean, fast, ad-free, mobile-first solution exists in the market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104658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Our Solution: Cricket Scores Reimagined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Lightning Fast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10-second auto-refresh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ensures you never miss a ball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17326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Beautiful Design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Clean Material UI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with seamless dark/light themes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Complete Data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Detailed scorecards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covering batting and bowling stats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012049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Live Commentary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Ball-by-ball updates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keep you in the action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606772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Personalized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354485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Favorite teams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customized experience</a:t>
            </a:r>
            <a:endParaRPr lang="en-US" sz="1750" dirty="0"/>
          </a:p>
        </p:txBody>
      </p:sp>
      <p:sp>
        <p:nvSpPr>
          <p:cNvPr id="23" name="Shape 21"/>
          <p:cNvSpPr/>
          <p:nvPr/>
        </p:nvSpPr>
        <p:spPr>
          <a:xfrm>
            <a:off x="7428548" y="5606772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1C1D1F"/>
          </a:solidFill>
          <a:ln w="30480">
            <a:solidFill>
              <a:srgbClr val="545557"/>
            </a:solidFill>
            <a:prstDash val="solid"/>
          </a:ln>
        </p:spPr>
      </p:sp>
      <p:sp>
        <p:nvSpPr>
          <p:cNvPr id="24" name="Shape 22"/>
          <p:cNvSpPr/>
          <p:nvPr/>
        </p:nvSpPr>
        <p:spPr>
          <a:xfrm>
            <a:off x="7398067" y="5606772"/>
            <a:ext cx="121920" cy="1367909"/>
          </a:xfrm>
          <a:prstGeom prst="roundRect">
            <a:avLst>
              <a:gd name="adj" fmla="val 27907"/>
            </a:avLst>
          </a:prstGeom>
          <a:solidFill>
            <a:srgbClr val="9FA582"/>
          </a:solidFill>
          <a:ln/>
        </p:spPr>
      </p:sp>
      <p:sp>
        <p:nvSpPr>
          <p:cNvPr id="25" name="Text 23"/>
          <p:cNvSpPr/>
          <p:nvPr/>
        </p:nvSpPr>
        <p:spPr>
          <a:xfrm>
            <a:off x="7777282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Always Available</a:t>
            </a:r>
            <a:endParaRPr lang="en-US" sz="2200" dirty="0"/>
          </a:p>
        </p:txBody>
      </p:sp>
      <p:sp>
        <p:nvSpPr>
          <p:cNvPr id="26" name="Text 24"/>
          <p:cNvSpPr/>
          <p:nvPr/>
        </p:nvSpPr>
        <p:spPr>
          <a:xfrm>
            <a:off x="7777282" y="6354485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PWA-ready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for offline access anywhere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365"/>
            <a:ext cx="751701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Understanding Our Audience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700457"/>
            <a:ext cx="6924437" cy="339351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93790" y="61244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333526"/>
          </a:solidFill>
          <a:ln/>
        </p:spPr>
      </p:sp>
      <p:sp>
        <p:nvSpPr>
          <p:cNvPr id="5" name="Text 2"/>
          <p:cNvSpPr/>
          <p:nvPr/>
        </p:nvSpPr>
        <p:spPr>
          <a:xfrm>
            <a:off x="1081564" y="6124456"/>
            <a:ext cx="124551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Casual Fans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2562939" y="61244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696E50"/>
          </a:solidFill>
          <a:ln/>
        </p:spPr>
      </p:sp>
      <p:sp>
        <p:nvSpPr>
          <p:cNvPr id="7" name="Text 4"/>
          <p:cNvSpPr/>
          <p:nvPr/>
        </p:nvSpPr>
        <p:spPr>
          <a:xfrm>
            <a:off x="2850713" y="6124456"/>
            <a:ext cx="132909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Hardcore Enthusiasts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332208" y="61244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CA27E"/>
          </a:solidFill>
          <a:ln/>
        </p:spPr>
      </p:sp>
      <p:sp>
        <p:nvSpPr>
          <p:cNvPr id="9" name="Text 6"/>
          <p:cNvSpPr/>
          <p:nvPr/>
        </p:nvSpPr>
        <p:spPr>
          <a:xfrm>
            <a:off x="4619982" y="6124456"/>
            <a:ext cx="1328976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Fantasy Players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101358" y="6124456"/>
            <a:ext cx="226814" cy="226814"/>
          </a:xfrm>
          <a:prstGeom prst="roundRect">
            <a:avLst>
              <a:gd name="adj" fmla="val 8063"/>
            </a:avLst>
          </a:prstGeom>
          <a:solidFill>
            <a:srgbClr val="C8CBB7"/>
          </a:solidFill>
          <a:ln/>
        </p:spPr>
      </p:sp>
      <p:sp>
        <p:nvSpPr>
          <p:cNvPr id="11" name="Text 8"/>
          <p:cNvSpPr/>
          <p:nvPr/>
        </p:nvSpPr>
        <p:spPr>
          <a:xfrm>
            <a:off x="6389132" y="6124456"/>
            <a:ext cx="1329095" cy="4536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Sports Bettors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8279249" y="26721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Key Research Insights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8279249" y="3253264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68%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prefer mobile apps over websites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8279249" y="3695462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Users spend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45 minutes avg.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during live matches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279249" y="4137660"/>
            <a:ext cx="556486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62%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prefer dark mode for sports apps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31576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458" y="2692360"/>
            <a:ext cx="7134701" cy="551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System Architecture: Built for Scale</a:t>
            </a:r>
            <a:endParaRPr lang="en-US" sz="3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58" y="3508296"/>
            <a:ext cx="882134" cy="10585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675924" y="368462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Mobile App Layer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1675924" y="406610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18 + TypeScript for robust frontend</a:t>
            </a:r>
            <a:endParaRPr lang="en-US" sz="13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458" y="4566880"/>
            <a:ext cx="882134" cy="10585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675924" y="4743212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REST API Layer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1675924" y="512468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Efficient data fetching and caching</a:t>
            </a:r>
            <a:endParaRPr lang="en-US" sz="13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58" y="5625465"/>
            <a:ext cx="882134" cy="10585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675924" y="5801797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Cricket Data API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1675924" y="6183273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Real-time scores, match details, player stats</a:t>
            </a:r>
            <a:endParaRPr lang="en-US" sz="13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58" y="6684050"/>
            <a:ext cx="882134" cy="10585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675924" y="6860381"/>
            <a:ext cx="2205514" cy="275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Supabase Database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1675924" y="7241858"/>
            <a:ext cx="12337018" cy="282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User preferences and favorite teams storage</a:t>
            </a:r>
            <a:endParaRPr lang="en-US" sz="13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40148"/>
            <a:ext cx="603718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Prototype: Key Screens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Home Dashboard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9788"/>
            <a:ext cx="30480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Live, upcoming, and completed match cards with real-time status badges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4125278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Match Details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4125278" y="401978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Live score, run rate, current players, ball-by-ball commentary feed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56884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Full Scorecard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456884" y="4019788"/>
            <a:ext cx="304811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Complete batting and bowling statistics with innings tabs for deep analysis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10788491" y="352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Settings Panel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10788491" y="4019788"/>
            <a:ext cx="30481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Dark mode toggle, favorite teams selection, personalization options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57265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9FA582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Design Principles: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 Mobile-first approach, cricket-themed color palette (green/blue), accessibility-focused throughout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42541" y="438150"/>
            <a:ext cx="6681192" cy="4966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E1E5CD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Technology Stack: Modern &amp; Reliable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042541" y="1173123"/>
            <a:ext cx="8031718" cy="1535430"/>
          </a:xfrm>
          <a:prstGeom prst="roundRect">
            <a:avLst>
              <a:gd name="adj" fmla="val 1553"/>
            </a:avLst>
          </a:prstGeom>
          <a:solidFill>
            <a:srgbClr val="3B3C3E"/>
          </a:solidFill>
          <a:ln/>
        </p:spPr>
      </p:sp>
      <p:sp>
        <p:nvSpPr>
          <p:cNvPr id="5" name="Text 2"/>
          <p:cNvSpPr/>
          <p:nvPr/>
        </p:nvSpPr>
        <p:spPr>
          <a:xfrm>
            <a:off x="6201370" y="1331952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Frontend Power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201370" y="1675567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18 + TypeScript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6201370" y="1985486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Vite for blazing builds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6201370" y="2295406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Router v6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6042541" y="2867382"/>
            <a:ext cx="8031718" cy="1535430"/>
          </a:xfrm>
          <a:prstGeom prst="roundRect">
            <a:avLst>
              <a:gd name="adj" fmla="val 1553"/>
            </a:avLst>
          </a:prstGeom>
          <a:solidFill>
            <a:srgbClr val="3B3C3E"/>
          </a:solidFill>
          <a:ln/>
        </p:spPr>
      </p:sp>
      <p:sp>
        <p:nvSpPr>
          <p:cNvPr id="10" name="Text 7"/>
          <p:cNvSpPr/>
          <p:nvPr/>
        </p:nvSpPr>
        <p:spPr>
          <a:xfrm>
            <a:off x="6201370" y="3026212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Design System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6201370" y="3369826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Tailwind CSS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201370" y="3679746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shadcn/ui components</a:t>
            </a:r>
            <a:endParaRPr lang="en-US" sz="1250" dirty="0"/>
          </a:p>
        </p:txBody>
      </p:sp>
      <p:sp>
        <p:nvSpPr>
          <p:cNvPr id="13" name="Text 10"/>
          <p:cNvSpPr/>
          <p:nvPr/>
        </p:nvSpPr>
        <p:spPr>
          <a:xfrm>
            <a:off x="6201370" y="3989665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Lucide React icons</a:t>
            </a:r>
            <a:endParaRPr lang="en-US" sz="1250" dirty="0"/>
          </a:p>
        </p:txBody>
      </p:sp>
      <p:sp>
        <p:nvSpPr>
          <p:cNvPr id="14" name="Shape 11"/>
          <p:cNvSpPr/>
          <p:nvPr/>
        </p:nvSpPr>
        <p:spPr>
          <a:xfrm>
            <a:off x="6042541" y="4561642"/>
            <a:ext cx="8031718" cy="1535430"/>
          </a:xfrm>
          <a:prstGeom prst="roundRect">
            <a:avLst>
              <a:gd name="adj" fmla="val 1553"/>
            </a:avLst>
          </a:prstGeom>
          <a:solidFill>
            <a:srgbClr val="3B3C3E"/>
          </a:solidFill>
          <a:ln/>
        </p:spPr>
      </p:sp>
      <p:sp>
        <p:nvSpPr>
          <p:cNvPr id="15" name="Text 12"/>
          <p:cNvSpPr/>
          <p:nvPr/>
        </p:nvSpPr>
        <p:spPr>
          <a:xfrm>
            <a:off x="6201370" y="4720471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State &amp; Themes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6201370" y="5064085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React Query (TanStack)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201370" y="5374005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next-themes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201370" y="5683925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Dark/Light mode</a:t>
            </a:r>
            <a:endParaRPr lang="en-US" sz="1250" dirty="0"/>
          </a:p>
        </p:txBody>
      </p:sp>
      <p:sp>
        <p:nvSpPr>
          <p:cNvPr id="19" name="Shape 16"/>
          <p:cNvSpPr/>
          <p:nvPr/>
        </p:nvSpPr>
        <p:spPr>
          <a:xfrm>
            <a:off x="6042541" y="6255901"/>
            <a:ext cx="8031718" cy="1535430"/>
          </a:xfrm>
          <a:prstGeom prst="roundRect">
            <a:avLst>
              <a:gd name="adj" fmla="val 1553"/>
            </a:avLst>
          </a:prstGeom>
          <a:solidFill>
            <a:srgbClr val="3B3C3E"/>
          </a:solidFill>
          <a:ln/>
        </p:spPr>
      </p:sp>
      <p:sp>
        <p:nvSpPr>
          <p:cNvPr id="20" name="Text 17"/>
          <p:cNvSpPr/>
          <p:nvPr/>
        </p:nvSpPr>
        <p:spPr>
          <a:xfrm>
            <a:off x="6201370" y="6414730"/>
            <a:ext cx="1986558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C2C4B5"/>
                </a:solidFill>
                <a:latin typeface="Outfit Bold" pitchFamily="34" charset="0"/>
                <a:ea typeface="Outfit Bold" pitchFamily="34" charset="-122"/>
                <a:cs typeface="Outfit Bold" pitchFamily="34" charset="-120"/>
              </a:rPr>
              <a:t>Backend Ready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201370" y="6758345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Supabase Auth</a:t>
            </a:r>
            <a:endParaRPr lang="en-US" sz="1250" dirty="0"/>
          </a:p>
        </p:txBody>
      </p:sp>
      <p:sp>
        <p:nvSpPr>
          <p:cNvPr id="22" name="Text 19"/>
          <p:cNvSpPr/>
          <p:nvPr/>
        </p:nvSpPr>
        <p:spPr>
          <a:xfrm>
            <a:off x="6201370" y="7068264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Database</a:t>
            </a:r>
            <a:endParaRPr lang="en-US" sz="1250" dirty="0"/>
          </a:p>
        </p:txBody>
      </p:sp>
      <p:sp>
        <p:nvSpPr>
          <p:cNvPr id="23" name="Text 20"/>
          <p:cNvSpPr/>
          <p:nvPr/>
        </p:nvSpPr>
        <p:spPr>
          <a:xfrm>
            <a:off x="6201370" y="7378184"/>
            <a:ext cx="7714059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dirty="0">
                <a:solidFill>
                  <a:srgbClr val="C2C4B5"/>
                </a:solidFill>
                <a:latin typeface="Bitter" pitchFamily="34" charset="0"/>
                <a:ea typeface="Bitter" pitchFamily="34" charset="-122"/>
                <a:cs typeface="Bitter" pitchFamily="34" charset="-120"/>
              </a:rPr>
              <a:t>Cloud Storage</a:t>
            </a:r>
            <a:endParaRPr lang="en-US" sz="12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2025-12-24T07:26:17Z</dcterms:created>
  <dcterms:modified xsi:type="dcterms:W3CDTF">2025-12-24T07:26:17Z</dcterms:modified>
</cp:coreProperties>
</file>